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4" r:id="rId9"/>
    <p:sldId id="275" r:id="rId10"/>
    <p:sldId id="266" r:id="rId11"/>
    <p:sldId id="267" r:id="rId12"/>
    <p:sldId id="271" r:id="rId13"/>
    <p:sldId id="272" r:id="rId14"/>
    <p:sldId id="268" r:id="rId15"/>
    <p:sldId id="274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0" autoAdjust="0"/>
  </p:normalViewPr>
  <p:slideViewPr>
    <p:cSldViewPr>
      <p:cViewPr>
        <p:scale>
          <a:sx n="94" d="100"/>
          <a:sy n="94" d="100"/>
        </p:scale>
        <p:origin x="-128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36000-75AC-4C66-A7EB-581BBF516BD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FBDF-FE46-4295-8B9B-FB4910AF7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</a:t>
            </a:r>
            <a:r>
              <a:rPr lang="ru-RU" baseline="0" dirty="0" smtClean="0"/>
              <a:t> этим слайдом </a:t>
            </a:r>
            <a:r>
              <a:rPr lang="ru-RU" dirty="0" smtClean="0"/>
              <a:t>педагог</a:t>
            </a:r>
            <a:r>
              <a:rPr lang="ru-RU" baseline="0" dirty="0" smtClean="0"/>
              <a:t> спрашивает у учащихся, что означает слово «Пасха», и ответ предлагает сложить из выданных карточек с буквами: П Е Р Е Х О Д.</a:t>
            </a:r>
          </a:p>
          <a:p>
            <a:r>
              <a:rPr lang="ru-RU" baseline="0" dirty="0" smtClean="0"/>
              <a:t>После открытия слайда учащимся предлагается набор карточек с </a:t>
            </a:r>
            <a:r>
              <a:rPr lang="ru-RU" baseline="0" smtClean="0"/>
              <a:t>сюжетами Ветхого Завета, </a:t>
            </a:r>
            <a:r>
              <a:rPr lang="ru-RU" baseline="0" dirty="0" smtClean="0"/>
              <a:t>из которых нужно выбрать сюжет, </a:t>
            </a:r>
            <a:r>
              <a:rPr lang="ru-RU" baseline="0" smtClean="0"/>
              <a:t>соответствующий Ветхозаветной Пасхе.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FBDF-FE46-4295-8B9B-FB4910AF7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76B20A-6480-448E-93D7-AE5AEB8D2705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CA301-E96C-4061-BF29-6657B7B29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ПАСХА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 ПРАЗДНУЕМ?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7332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ОЛЬГА ВЛАДИМИРОВНА КУКОВСКАЯ, </a:t>
            </a:r>
            <a:br>
              <a:rPr lang="ru-RU" sz="1400" i="1" dirty="0" smtClean="0"/>
            </a:br>
            <a:r>
              <a:rPr lang="ru-RU" sz="1400" i="1" dirty="0" smtClean="0"/>
              <a:t>учитель </a:t>
            </a:r>
            <a:r>
              <a:rPr lang="ru-RU" sz="1400" i="1" dirty="0"/>
              <a:t>ОРКСЭ и ОДНКНР школы № 367 Фрунзенского </a:t>
            </a:r>
            <a:r>
              <a:rPr lang="ru-RU" sz="1400" i="1" dirty="0" smtClean="0"/>
              <a:t>района</a:t>
            </a:r>
            <a:r>
              <a:rPr lang="en-US" sz="1400" i="1" dirty="0" smtClean="0"/>
              <a:t> </a:t>
            </a:r>
            <a:r>
              <a:rPr lang="ru-RU" sz="1400" i="1" dirty="0" smtClean="0"/>
              <a:t>Санкт-Петербурга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Семь фактов о Воскресении Христовом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1. Христос говорил о своем воскресении ученикам.</a:t>
            </a:r>
          </a:p>
          <a:p>
            <a:pPr algn="just"/>
            <a:r>
              <a:rPr lang="ru-RU" sz="2400" dirty="0" smtClean="0"/>
              <a:t>2. Древние нехристианские историки (Иосиф Флавий) упоминали факт воскресения Христа.</a:t>
            </a:r>
          </a:p>
          <a:p>
            <a:pPr algn="just"/>
            <a:r>
              <a:rPr lang="ru-RU" sz="2400" dirty="0" smtClean="0"/>
              <a:t>3. Тело Христа никто не видел. История оглушительно молчит относительно свидетельств против воскресения.</a:t>
            </a:r>
          </a:p>
          <a:p>
            <a:pPr algn="just"/>
            <a:r>
              <a:rPr lang="ru-RU" sz="2400" dirty="0" smtClean="0"/>
              <a:t>4. Если бы весть о воскресении Христа была легендой, ее бы легко опровергли современники.</a:t>
            </a:r>
          </a:p>
          <a:p>
            <a:pPr algn="just"/>
            <a:r>
              <a:rPr lang="ru-RU" sz="2400" dirty="0" smtClean="0"/>
              <a:t>5. За весть о воскресении Спасителя апостолы шли на казнь.</a:t>
            </a:r>
          </a:p>
          <a:p>
            <a:pPr algn="just"/>
            <a:r>
              <a:rPr lang="ru-RU" sz="2400" dirty="0" smtClean="0"/>
              <a:t>6. Различные детали факта воскресения, описанные в Евангелии, говорят в пользу достоверности этого факта.</a:t>
            </a:r>
          </a:p>
          <a:p>
            <a:pPr algn="just"/>
            <a:r>
              <a:rPr lang="ru-RU" sz="2400" dirty="0" smtClean="0"/>
              <a:t>7. Воскресение Иисуса Христа стало прочной основой веры христиан.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Воскресение в природе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194" name="Picture 2" descr="C:\Documents and Settings\Ольга\Рабочий стол\ПАСХА\image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952328" cy="2304256"/>
          </a:xfrm>
          <a:prstGeom prst="rect">
            <a:avLst/>
          </a:prstGeom>
          <a:noFill/>
        </p:spPr>
      </p:pic>
      <p:pic>
        <p:nvPicPr>
          <p:cNvPr id="8195" name="Picture 3" descr="C:\Documents and Settings\Ольга\Рабочий стол\ПАСХ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2779390" cy="2160240"/>
          </a:xfrm>
          <a:prstGeom prst="rect">
            <a:avLst/>
          </a:prstGeom>
          <a:noFill/>
        </p:spPr>
      </p:pic>
      <p:pic>
        <p:nvPicPr>
          <p:cNvPr id="8196" name="Picture 4" descr="C:\Documents and Settings\Ольга\Рабочий стол\ПАСХА\imag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100" cap="all" dirty="0" smtClean="0">
                <a:latin typeface="+mn-lt"/>
              </a:rPr>
              <a:t/>
            </a:r>
            <a:br>
              <a:rPr lang="ru-RU" sz="3100" cap="all" dirty="0" smtClean="0">
                <a:latin typeface="+mn-lt"/>
              </a:rPr>
            </a:br>
            <a:r>
              <a:rPr lang="ru-RU" sz="3100" cap="all" dirty="0" smtClean="0">
                <a:solidFill>
                  <a:srgbClr val="C00000"/>
                </a:solidFill>
                <a:latin typeface="+mn-lt"/>
              </a:rPr>
              <a:t>«САД ВО ВРЕМЯ ЗИМЫ»</a:t>
            </a: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     </a:t>
            </a:r>
            <a:r>
              <a:rPr lang="ru-RU" sz="3100" i="1" dirty="0" err="1" smtClean="0">
                <a:solidFill>
                  <a:srgbClr val="C00000"/>
                </a:solidFill>
                <a:latin typeface="+mn-lt"/>
              </a:rPr>
              <a:t>Свт</a:t>
            </a:r>
            <a:r>
              <a:rPr lang="ru-RU" sz="3100" i="1" dirty="0" smtClean="0">
                <a:solidFill>
                  <a:srgbClr val="C00000"/>
                </a:solidFill>
                <a:latin typeface="+mn-lt"/>
              </a:rPr>
              <a:t>. Игнатий (Брянчанинов)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«Однажды сидел я, и глядел пристально на сад… кругом все — тихо, какой-то мертвый и величественный покой. Внезапно упала завеса с очей души моей: пред ними открылась книга природы. Если б мы не привыкли видеть оживление природы весною, то оно показалось бы нам вполне чудесным, невероятным. Не удивляемся от привычки; видя чудо, уже как бы не видим его! Гляжу на обнаженные сучья дерев, и они с убедительностью говорят мне своим таинственным языком: “мы оживем, покроемся листьями, заблагоухаем, украсимся цветами и плодами : неужели же не оживут сухие кости человеческие..?»</a:t>
            </a:r>
          </a:p>
          <a:p>
            <a:r>
              <a:rPr lang="ru-RU" b="1" dirty="0" smtClean="0"/>
              <a:t>Какое учение прочитал в саду святитель?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Учение о воскресении мертвых</a:t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«Если б можно было найти человека, который бы не знал превращений, производимых переменами времен года; если б привести этого странника в сад, величественно покоящийся во время зимы сном смертным, показать ему обнаженные древа, и поведать о той роскоши, в которую они облекутся весною: то он вместо ответа, посмотрел бы на вас, и улыбнулся — такою несбыточною баснею показались бы ему слова ваши! Так и воскресение мертвых кажется невероятным…»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Сошествие Благодатного Огня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218" name="Picture 2" descr="C:\Documents and Settings\Ольга\Рабочий стол\ПАСХА\2. Сошествие Благодатного огня в Великую суббот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ПАС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824536" cy="627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*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*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*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3600" dirty="0" smtClean="0"/>
              <a:t>Хвалите Господа с Небес</a:t>
            </a:r>
          </a:p>
          <a:p>
            <a:pPr>
              <a:buNone/>
            </a:pPr>
            <a:r>
              <a:rPr lang="ru-RU" sz="3600" dirty="0" smtClean="0"/>
              <a:t>              И славьте, человеки!</a:t>
            </a:r>
          </a:p>
          <a:p>
            <a:pPr>
              <a:buNone/>
            </a:pPr>
            <a:r>
              <a:rPr lang="ru-RU" sz="3600" dirty="0" smtClean="0"/>
              <a:t>              Воскрес Христос!</a:t>
            </a:r>
          </a:p>
          <a:p>
            <a:pPr>
              <a:buNone/>
            </a:pPr>
            <a:r>
              <a:rPr lang="ru-RU" sz="3600" dirty="0" smtClean="0"/>
              <a:t>              Христос Воскрес!</a:t>
            </a:r>
          </a:p>
          <a:p>
            <a:pPr>
              <a:buNone/>
            </a:pPr>
            <a:r>
              <a:rPr lang="ru-RU" sz="3600" dirty="0" smtClean="0"/>
              <a:t>              И смерть попрал навеки!     </a:t>
            </a:r>
            <a:endParaRPr lang="en-US" sz="3600" dirty="0" smtClean="0"/>
          </a:p>
          <a:p>
            <a:pPr>
              <a:buNone/>
            </a:pPr>
            <a:r>
              <a:rPr lang="en-US" i="1" dirty="0" smtClean="0"/>
              <a:t>						         </a:t>
            </a:r>
            <a:r>
              <a:rPr lang="ru-RU" i="1" dirty="0" smtClean="0"/>
              <a:t>(К.Р.)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ХРИСТОС ВОСКРЕС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Documents and Settings\Ольга\Рабочий стол\Х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2484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Пасхальная трапеза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Documents and Settings\Ольга\Рабочий стол\ПАСХА\279593.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268760"/>
            <a:ext cx="532859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Мария Магдалина и император Тиберий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 descr="C:\Documents and Settings\Ольга\Рабочий стол\ПАСХА\Мария МАгдалина и Тибе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803" y="1600200"/>
            <a:ext cx="570039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Ветхозаветная Пасха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«Пасха» – переход, избавление.</a:t>
            </a:r>
            <a:endParaRPr lang="ru-RU" sz="3200" dirty="0"/>
          </a:p>
        </p:txBody>
      </p:sp>
      <p:pic>
        <p:nvPicPr>
          <p:cNvPr id="11266" name="Picture 2" descr="C:\Documents and Settings\Ольга\Рабочий стол\ПАСХА\Исход евреев из Егип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4608512" cy="4554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Распятие Иисуса Христа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 descr="C:\Documents and Settings\Ольга\Рабочий стол\ПАСХА\Распятие Господа\5 Распят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431408" cy="4708525"/>
          </a:xfrm>
          <a:prstGeom prst="rect">
            <a:avLst/>
          </a:prstGeom>
          <a:noFill/>
        </p:spPr>
      </p:pic>
      <p:pic>
        <p:nvPicPr>
          <p:cNvPr id="5" name="Picture 2" descr="C:\Documents and Settings\Ольга\Рабочий стол\ПАСХА\Распятие Господа\6 Снятие Господа с Кре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22029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Сошествие во ад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C:\Documents and Settings\Ольга\Рабочий стол\ПАСХА\Распятие Господа\7 Положение во гро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573991" cy="4708525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ПАСХА\Распятие Господа\9 Сошествие во 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36423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Воскресение Христово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C:\Documents and Settings\Ольга\Рабочий стол\ПАСХА\Распятие Господа\10 Явление анге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86719" cy="4708525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ПАСХА\круглый камень на гробни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68760"/>
            <a:ext cx="2971031" cy="2160240"/>
          </a:xfrm>
          <a:prstGeom prst="rect">
            <a:avLst/>
          </a:prstGeom>
          <a:noFill/>
        </p:spPr>
      </p:pic>
      <p:pic>
        <p:nvPicPr>
          <p:cNvPr id="4101" name="Picture 5" descr="C:\Documents and Settings\Ольга\Рабочий стол\ПАСХА\гробница с камн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2708920"/>
            <a:ext cx="2880320" cy="375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Плащаница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1" name="Picture 3" descr="C:\Documents and Settings\Ольга\Рабочий стол\ПАСХА\плащаница\turinskaya-plascha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2304256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ПАСХА\плащаниц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1978149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Значение слова «воскресение»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«Воскресение» </a:t>
            </a:r>
            <a:r>
              <a:rPr lang="ru-RU" sz="3600" dirty="0" smtClean="0"/>
              <a:t>– возвращение к жизни.</a:t>
            </a:r>
          </a:p>
          <a:p>
            <a:r>
              <a:rPr lang="ru-RU" sz="3600" dirty="0" smtClean="0"/>
              <a:t>Приставка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вос</a:t>
            </a:r>
            <a:r>
              <a:rPr lang="ru-RU" sz="3600" b="1" dirty="0" smtClean="0"/>
              <a:t>/воз»</a:t>
            </a:r>
            <a:r>
              <a:rPr lang="ru-RU" sz="3600" dirty="0" smtClean="0"/>
              <a:t> – вверх, из прошлого в настоящее, а корень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крес</a:t>
            </a:r>
            <a:r>
              <a:rPr lang="ru-RU" sz="3600" b="1" dirty="0" smtClean="0"/>
              <a:t>»</a:t>
            </a:r>
            <a:r>
              <a:rPr lang="ru-RU" sz="3600" dirty="0" smtClean="0"/>
              <a:t> - животворный огонь.</a:t>
            </a:r>
          </a:p>
          <a:p>
            <a:r>
              <a:rPr lang="ru-RU" sz="3600" b="1" dirty="0" smtClean="0"/>
              <a:t>«</a:t>
            </a:r>
            <a:r>
              <a:rPr lang="ru-RU" sz="3600" b="1" dirty="0" err="1" smtClean="0"/>
              <a:t>Креснути</a:t>
            </a:r>
            <a:r>
              <a:rPr lang="ru-RU" sz="3600" b="1" dirty="0" smtClean="0"/>
              <a:t>»</a:t>
            </a:r>
            <a:r>
              <a:rPr lang="ru-RU" sz="3600" dirty="0" smtClean="0"/>
              <a:t> в древности означало «гореть, пылать огнём жизни».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473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ПАСХА  ЧТО ПРАЗДНУЕМ?</vt:lpstr>
      <vt:lpstr>Пасхальная трапеза</vt:lpstr>
      <vt:lpstr>Мария Магдалина и император Тиберий</vt:lpstr>
      <vt:lpstr>Ветхозаветная Пасха</vt:lpstr>
      <vt:lpstr>Распятие Иисуса Христа</vt:lpstr>
      <vt:lpstr>Сошествие во ад</vt:lpstr>
      <vt:lpstr>Воскресение Христово</vt:lpstr>
      <vt:lpstr>Плащаница</vt:lpstr>
      <vt:lpstr>Значение слова «воскресение»</vt:lpstr>
      <vt:lpstr>Семь фактов о Воскресении Христовом</vt:lpstr>
      <vt:lpstr>Воскресение в природе</vt:lpstr>
      <vt:lpstr> «САД ВО ВРЕМЯ ЗИМЫ»       Свт. Игнатий (Брянчанинов) </vt:lpstr>
      <vt:lpstr>Учение о воскресении мертвых </vt:lpstr>
      <vt:lpstr>Сошествие Благодатного Огня</vt:lpstr>
      <vt:lpstr>Презентация PowerPoint</vt:lpstr>
      <vt:lpstr>* * *</vt:lpstr>
      <vt:lpstr>ХРИСТОС ВОСКРЕС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ПАСХА. ЧТО ПРАЗДНУЕМ?</dc:title>
  <dc:creator>Ольга</dc:creator>
  <cp:lastModifiedBy>vsoms</cp:lastModifiedBy>
  <cp:revision>34</cp:revision>
  <dcterms:created xsi:type="dcterms:W3CDTF">2021-04-03T07:21:52Z</dcterms:created>
  <dcterms:modified xsi:type="dcterms:W3CDTF">2021-04-23T08:12:12Z</dcterms:modified>
</cp:coreProperties>
</file>